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7" r:id="rId2"/>
    <p:sldId id="337" r:id="rId3"/>
    <p:sldId id="338" r:id="rId4"/>
    <p:sldId id="339" r:id="rId5"/>
    <p:sldId id="340" r:id="rId6"/>
    <p:sldId id="632" r:id="rId7"/>
    <p:sldId id="341" r:id="rId8"/>
    <p:sldId id="342" r:id="rId9"/>
    <p:sldId id="590" r:id="rId10"/>
    <p:sldId id="631" r:id="rId11"/>
    <p:sldId id="343" r:id="rId12"/>
    <p:sldId id="344" r:id="rId13"/>
    <p:sldId id="598" r:id="rId14"/>
    <p:sldId id="620" r:id="rId15"/>
    <p:sldId id="622" r:id="rId16"/>
    <p:sldId id="621" r:id="rId17"/>
    <p:sldId id="346" r:id="rId18"/>
    <p:sldId id="347" r:id="rId19"/>
    <p:sldId id="629" r:id="rId20"/>
    <p:sldId id="348" r:id="rId21"/>
    <p:sldId id="349" r:id="rId22"/>
    <p:sldId id="350" r:id="rId23"/>
    <p:sldId id="630" r:id="rId24"/>
    <p:sldId id="607" r:id="rId25"/>
    <p:sldId id="561" r:id="rId26"/>
    <p:sldId id="351" r:id="rId27"/>
    <p:sldId id="605" r:id="rId28"/>
    <p:sldId id="352" r:id="rId29"/>
    <p:sldId id="606" r:id="rId30"/>
    <p:sldId id="353" r:id="rId31"/>
    <p:sldId id="628" r:id="rId32"/>
    <p:sldId id="354" r:id="rId33"/>
    <p:sldId id="604" r:id="rId34"/>
    <p:sldId id="355" r:id="rId35"/>
    <p:sldId id="356" r:id="rId36"/>
    <p:sldId id="599" r:id="rId37"/>
    <p:sldId id="600" r:id="rId38"/>
    <p:sldId id="601" r:id="rId39"/>
    <p:sldId id="602" r:id="rId40"/>
    <p:sldId id="603" r:id="rId41"/>
    <p:sldId id="357" r:id="rId42"/>
    <p:sldId id="634" r:id="rId43"/>
    <p:sldId id="635" r:id="rId44"/>
    <p:sldId id="636" r:id="rId45"/>
    <p:sldId id="633" r:id="rId46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2114" autoAdjust="0"/>
  </p:normalViewPr>
  <p:slideViewPr>
    <p:cSldViewPr>
      <p:cViewPr varScale="1">
        <p:scale>
          <a:sx n="68" d="100"/>
          <a:sy n="68" d="100"/>
        </p:scale>
        <p:origin x="9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870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4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ADF31F61-98CA-4434-A2F2-0FCA80406DF6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3D04E7-581E-405C-8E01-4D4A5D7070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677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3829C07E-E26F-4344-B9F2-290B40E3B556}" type="datetimeFigureOut">
              <a:rPr lang="en-US"/>
              <a:pPr>
                <a:defRPr/>
              </a:pPr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389032-AF4A-44A7-B5B3-178BB3D3044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2848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9325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163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1791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87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043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khoảng thời gian được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2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1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trước, ngắt thời gian xuất hiện, bộ điều vận (dispatcher) được kích hoạt để quyết định hồi phục lại tiến trình hay lựa chọn tiến trình khác </a:t>
            </a:r>
            <a:endParaRPr lang="en-US" altLang="ja-JP" sz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198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395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8105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TT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-&gt; CPU </a:t>
            </a:r>
            <a:r>
              <a:rPr lang="en-US" dirty="0" err="1"/>
              <a:t>khong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054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local queue. </a:t>
            </a:r>
            <a:r>
              <a:rPr lang="en-US" dirty="0" err="1"/>
              <a:t>Tránh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hang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master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ngẽn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107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5B576-1A77-4D9E-AA6F-1D508CDC99B1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D0295-74A1-46DB-8373-E24C938A1E3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401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D020F-3F56-42FB-9660-959E9C1B9B3B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11624-9EA4-4A74-8A29-D36A9432C6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41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191C5-0E08-4E18-9B13-C5B6C3E0730D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6A39D-9B12-49F1-8806-FA385AF78EC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42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AD326-0954-4AE4-BD10-CA141383F6CF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24A81-5418-4A9A-B7C1-86FA5B72439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416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7 w 2706"/>
              <a:gd name="T1" fmla="*/ 0 h 640"/>
              <a:gd name="T2" fmla="*/ 2147483647 w 2706"/>
              <a:gd name="T3" fmla="*/ 0 h 640"/>
              <a:gd name="T4" fmla="*/ 2147483647 w 2706"/>
              <a:gd name="T5" fmla="*/ 2147483647 h 640"/>
              <a:gd name="T6" fmla="*/ 2147483647 w 2706"/>
              <a:gd name="T7" fmla="*/ 2147483647 h 640"/>
              <a:gd name="T8" fmla="*/ 2147483647 w 2706"/>
              <a:gd name="T9" fmla="*/ 2147483647 h 640"/>
              <a:gd name="T10" fmla="*/ 2147483647 w 2706"/>
              <a:gd name="T11" fmla="*/ 2147483647 h 640"/>
              <a:gd name="T12" fmla="*/ 2147483647 w 2706"/>
              <a:gd name="T13" fmla="*/ 2147483647 h 640"/>
              <a:gd name="T14" fmla="*/ 2147483647 w 2706"/>
              <a:gd name="T15" fmla="*/ 2147483647 h 640"/>
              <a:gd name="T16" fmla="*/ 2147483647 w 2706"/>
              <a:gd name="T17" fmla="*/ 2147483647 h 640"/>
              <a:gd name="T18" fmla="*/ 2147483647 w 2706"/>
              <a:gd name="T19" fmla="*/ 2147483647 h 640"/>
              <a:gd name="T20" fmla="*/ 2147483647 w 2706"/>
              <a:gd name="T21" fmla="*/ 2147483647 h 640"/>
              <a:gd name="T22" fmla="*/ 2147483647 w 2706"/>
              <a:gd name="T23" fmla="*/ 2147483647 h 640"/>
              <a:gd name="T24" fmla="*/ 2147483647 w 2706"/>
              <a:gd name="T25" fmla="*/ 2147483647 h 640"/>
              <a:gd name="T26" fmla="*/ 2147483647 w 2706"/>
              <a:gd name="T27" fmla="*/ 2147483647 h 640"/>
              <a:gd name="T28" fmla="*/ 2147483647 w 2706"/>
              <a:gd name="T29" fmla="*/ 2147483647 h 640"/>
              <a:gd name="T30" fmla="*/ 2147483647 w 2706"/>
              <a:gd name="T31" fmla="*/ 2147483647 h 640"/>
              <a:gd name="T32" fmla="*/ 2147483647 w 2706"/>
              <a:gd name="T33" fmla="*/ 2147483647 h 640"/>
              <a:gd name="T34" fmla="*/ 2147483647 w 2706"/>
              <a:gd name="T35" fmla="*/ 2147483647 h 640"/>
              <a:gd name="T36" fmla="*/ 0 w 2706"/>
              <a:gd name="T37" fmla="*/ 2147483647 h 640"/>
              <a:gd name="T38" fmla="*/ 0 w 2706"/>
              <a:gd name="T39" fmla="*/ 2147483647 h 640"/>
              <a:gd name="T40" fmla="*/ 2147483647 w 2706"/>
              <a:gd name="T41" fmla="*/ 2147483647 h 640"/>
              <a:gd name="T42" fmla="*/ 2147483647 w 2706"/>
              <a:gd name="T43" fmla="*/ 2147483647 h 640"/>
              <a:gd name="T44" fmla="*/ 2147483647 w 2706"/>
              <a:gd name="T45" fmla="*/ 2147483647 h 640"/>
              <a:gd name="T46" fmla="*/ 2147483647 w 2706"/>
              <a:gd name="T47" fmla="*/ 2147483647 h 640"/>
              <a:gd name="T48" fmla="*/ 2147483647 w 2706"/>
              <a:gd name="T49" fmla="*/ 2147483647 h 640"/>
              <a:gd name="T50" fmla="*/ 2147483647 w 2706"/>
              <a:gd name="T51" fmla="*/ 2147483647 h 640"/>
              <a:gd name="T52" fmla="*/ 2147483647 w 2706"/>
              <a:gd name="T53" fmla="*/ 2147483647 h 640"/>
              <a:gd name="T54" fmla="*/ 2147483647 w 2706"/>
              <a:gd name="T55" fmla="*/ 2147483647 h 640"/>
              <a:gd name="T56" fmla="*/ 2147483647 w 2706"/>
              <a:gd name="T57" fmla="*/ 2147483647 h 640"/>
              <a:gd name="T58" fmla="*/ 2147483647 w 2706"/>
              <a:gd name="T59" fmla="*/ 2147483647 h 640"/>
              <a:gd name="T60" fmla="*/ 2147483647 w 2706"/>
              <a:gd name="T61" fmla="*/ 2147483647 h 640"/>
              <a:gd name="T62" fmla="*/ 2147483647 w 2706"/>
              <a:gd name="T63" fmla="*/ 2147483647 h 640"/>
              <a:gd name="T64" fmla="*/ 2147483647 w 2706"/>
              <a:gd name="T65" fmla="*/ 2147483647 h 640"/>
              <a:gd name="T66" fmla="*/ 2147483647 w 2706"/>
              <a:gd name="T67" fmla="*/ 2147483647 h 640"/>
              <a:gd name="T68" fmla="*/ 2147483647 w 2706"/>
              <a:gd name="T69" fmla="*/ 2147483647 h 640"/>
              <a:gd name="T70" fmla="*/ 2147483647 w 2706"/>
              <a:gd name="T71" fmla="*/ 2147483647 h 640"/>
              <a:gd name="T72" fmla="*/ 2147483647 w 2706"/>
              <a:gd name="T73" fmla="*/ 2147483647 h 640"/>
              <a:gd name="T74" fmla="*/ 2147483647 w 2706"/>
              <a:gd name="T75" fmla="*/ 2147483647 h 640"/>
              <a:gd name="T76" fmla="*/ 2147483647 w 2706"/>
              <a:gd name="T77" fmla="*/ 2147483647 h 640"/>
              <a:gd name="T78" fmla="*/ 2147483647 w 2706"/>
              <a:gd name="T79" fmla="*/ 2147483647 h 640"/>
              <a:gd name="T80" fmla="*/ 2147483647 w 2706"/>
              <a:gd name="T81" fmla="*/ 2147483647 h 640"/>
              <a:gd name="T82" fmla="*/ 2147483647 w 2706"/>
              <a:gd name="T83" fmla="*/ 2147483647 h 640"/>
              <a:gd name="T84" fmla="*/ 2147483647 w 2706"/>
              <a:gd name="T85" fmla="*/ 2147483647 h 640"/>
              <a:gd name="T86" fmla="*/ 2147483647 w 2706"/>
              <a:gd name="T87" fmla="*/ 2147483647 h 640"/>
              <a:gd name="T88" fmla="*/ 2147483647 w 2706"/>
              <a:gd name="T89" fmla="*/ 2147483647 h 640"/>
              <a:gd name="T90" fmla="*/ 2147483647 w 2706"/>
              <a:gd name="T91" fmla="*/ 2147483647 h 640"/>
              <a:gd name="T92" fmla="*/ 2147483647 w 2706"/>
              <a:gd name="T93" fmla="*/ 2147483647 h 640"/>
              <a:gd name="T94" fmla="*/ 2147483647 w 2706"/>
              <a:gd name="T95" fmla="*/ 2147483647 h 640"/>
              <a:gd name="T96" fmla="*/ 2147483647 w 2706"/>
              <a:gd name="T97" fmla="*/ 2147483647 h 640"/>
              <a:gd name="T98" fmla="*/ 2147483647 w 2706"/>
              <a:gd name="T99" fmla="*/ 2147483647 h 640"/>
              <a:gd name="T100" fmla="*/ 2147483647 w 2706"/>
              <a:gd name="T101" fmla="*/ 2147483647 h 640"/>
              <a:gd name="T102" fmla="*/ 2147483647 w 2706"/>
              <a:gd name="T103" fmla="*/ 2147483647 h 640"/>
              <a:gd name="T104" fmla="*/ 2147483647 w 2706"/>
              <a:gd name="T105" fmla="*/ 2147483647 h 640"/>
              <a:gd name="T106" fmla="*/ 2147483647 w 2706"/>
              <a:gd name="T107" fmla="*/ 0 h 640"/>
              <a:gd name="T108" fmla="*/ 2147483647 w 2706"/>
              <a:gd name="T109" fmla="*/ 0 h 640"/>
              <a:gd name="T110" fmla="*/ 2147483647 w 2706"/>
              <a:gd name="T111" fmla="*/ 0 h 640"/>
              <a:gd name="T112" fmla="*/ 2147483647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7 w 5216"/>
              <a:gd name="T1" fmla="*/ 2147483647 h 762"/>
              <a:gd name="T2" fmla="*/ 2147483647 w 5216"/>
              <a:gd name="T3" fmla="*/ 2147483647 h 762"/>
              <a:gd name="T4" fmla="*/ 2147483647 w 5216"/>
              <a:gd name="T5" fmla="*/ 2147483647 h 762"/>
              <a:gd name="T6" fmla="*/ 2147483647 w 5216"/>
              <a:gd name="T7" fmla="*/ 2147483647 h 762"/>
              <a:gd name="T8" fmla="*/ 2147483647 w 5216"/>
              <a:gd name="T9" fmla="*/ 2147483647 h 762"/>
              <a:gd name="T10" fmla="*/ 2147483647 w 5216"/>
              <a:gd name="T11" fmla="*/ 2147483647 h 762"/>
              <a:gd name="T12" fmla="*/ 2147483647 w 5216"/>
              <a:gd name="T13" fmla="*/ 2147483647 h 762"/>
              <a:gd name="T14" fmla="*/ 2147483647 w 5216"/>
              <a:gd name="T15" fmla="*/ 2147483647 h 762"/>
              <a:gd name="T16" fmla="*/ 2147483647 w 5216"/>
              <a:gd name="T17" fmla="*/ 2147483647 h 762"/>
              <a:gd name="T18" fmla="*/ 2147483647 w 5216"/>
              <a:gd name="T19" fmla="*/ 2147483647 h 762"/>
              <a:gd name="T20" fmla="*/ 2147483647 w 5216"/>
              <a:gd name="T21" fmla="*/ 2147483647 h 762"/>
              <a:gd name="T22" fmla="*/ 2147483647 w 5216"/>
              <a:gd name="T23" fmla="*/ 2147483647 h 762"/>
              <a:gd name="T24" fmla="*/ 2147483647 w 5216"/>
              <a:gd name="T25" fmla="*/ 2147483647 h 762"/>
              <a:gd name="T26" fmla="*/ 2147483647 w 5216"/>
              <a:gd name="T27" fmla="*/ 0 h 762"/>
              <a:gd name="T28" fmla="*/ 2147483647 w 5216"/>
              <a:gd name="T29" fmla="*/ 2147483647 h 762"/>
              <a:gd name="T30" fmla="*/ 2147483647 w 5216"/>
              <a:gd name="T31" fmla="*/ 2147483647 h 762"/>
              <a:gd name="T32" fmla="*/ 0 w 5216"/>
              <a:gd name="T33" fmla="*/ 2147483647 h 762"/>
              <a:gd name="T34" fmla="*/ 2147483647 w 5216"/>
              <a:gd name="T35" fmla="*/ 2147483647 h 762"/>
              <a:gd name="T36" fmla="*/ 2147483647 w 5216"/>
              <a:gd name="T37" fmla="*/ 2147483647 h 762"/>
              <a:gd name="T38" fmla="*/ 2147483647 w 5216"/>
              <a:gd name="T39" fmla="*/ 2147483647 h 762"/>
              <a:gd name="T40" fmla="*/ 2147483647 w 5216"/>
              <a:gd name="T41" fmla="*/ 2147483647 h 762"/>
              <a:gd name="T42" fmla="*/ 2147483647 w 5216"/>
              <a:gd name="T43" fmla="*/ 2147483647 h 762"/>
              <a:gd name="T44" fmla="*/ 2147483647 w 5216"/>
              <a:gd name="T45" fmla="*/ 2147483647 h 762"/>
              <a:gd name="T46" fmla="*/ 2147483647 w 5216"/>
              <a:gd name="T47" fmla="*/ 2147483647 h 762"/>
              <a:gd name="T48" fmla="*/ 2147483647 w 5216"/>
              <a:gd name="T49" fmla="*/ 2147483647 h 762"/>
              <a:gd name="T50" fmla="*/ 2147483647 w 5216"/>
              <a:gd name="T51" fmla="*/ 2147483647 h 762"/>
              <a:gd name="T52" fmla="*/ 2147483647 w 5216"/>
              <a:gd name="T53" fmla="*/ 2147483647 h 762"/>
              <a:gd name="T54" fmla="*/ 2147483647 w 5216"/>
              <a:gd name="T55" fmla="*/ 2147483647 h 762"/>
              <a:gd name="T56" fmla="*/ 2147483647 w 5216"/>
              <a:gd name="T57" fmla="*/ 2147483647 h 762"/>
              <a:gd name="T58" fmla="*/ 2147483647 w 5216"/>
              <a:gd name="T59" fmla="*/ 2147483647 h 762"/>
              <a:gd name="T60" fmla="*/ 2147483647 w 5216"/>
              <a:gd name="T61" fmla="*/ 2147483647 h 762"/>
              <a:gd name="T62" fmla="*/ 2147483647 w 5216"/>
              <a:gd name="T63" fmla="*/ 2147483647 h 762"/>
              <a:gd name="T64" fmla="*/ 2147483647 w 5216"/>
              <a:gd name="T65" fmla="*/ 2147483647 h 762"/>
              <a:gd name="T66" fmla="*/ 2147483647 w 5216"/>
              <a:gd name="T67" fmla="*/ 2147483647 h 762"/>
              <a:gd name="T68" fmla="*/ 2147483647 w 5216"/>
              <a:gd name="T69" fmla="*/ 2147483647 h 762"/>
              <a:gd name="T70" fmla="*/ 2147483647 w 5216"/>
              <a:gd name="T71" fmla="*/ 2147483647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7 h 694"/>
              <a:gd name="T2" fmla="*/ 0 w 5144"/>
              <a:gd name="T3" fmla="*/ 2147483647 h 694"/>
              <a:gd name="T4" fmla="*/ 2147483647 w 5144"/>
              <a:gd name="T5" fmla="*/ 2147483647 h 694"/>
              <a:gd name="T6" fmla="*/ 2147483647 w 5144"/>
              <a:gd name="T7" fmla="*/ 2147483647 h 694"/>
              <a:gd name="T8" fmla="*/ 2147483647 w 5144"/>
              <a:gd name="T9" fmla="*/ 2147483647 h 694"/>
              <a:gd name="T10" fmla="*/ 2147483647 w 5144"/>
              <a:gd name="T11" fmla="*/ 2147483647 h 694"/>
              <a:gd name="T12" fmla="*/ 2147483647 w 5144"/>
              <a:gd name="T13" fmla="*/ 2147483647 h 694"/>
              <a:gd name="T14" fmla="*/ 2147483647 w 5144"/>
              <a:gd name="T15" fmla="*/ 2147483647 h 694"/>
              <a:gd name="T16" fmla="*/ 2147483647 w 5144"/>
              <a:gd name="T17" fmla="*/ 2147483647 h 694"/>
              <a:gd name="T18" fmla="*/ 2147483647 w 5144"/>
              <a:gd name="T19" fmla="*/ 2147483647 h 694"/>
              <a:gd name="T20" fmla="*/ 2147483647 w 5144"/>
              <a:gd name="T21" fmla="*/ 2147483647 h 694"/>
              <a:gd name="T22" fmla="*/ 2147483647 w 5144"/>
              <a:gd name="T23" fmla="*/ 2147483647 h 694"/>
              <a:gd name="T24" fmla="*/ 2147483647 w 5144"/>
              <a:gd name="T25" fmla="*/ 0 h 694"/>
              <a:gd name="T26" fmla="*/ 2147483647 w 5144"/>
              <a:gd name="T27" fmla="*/ 2147483647 h 694"/>
              <a:gd name="T28" fmla="*/ 2147483647 w 5144"/>
              <a:gd name="T29" fmla="*/ 2147483647 h 694"/>
              <a:gd name="T30" fmla="*/ 2147483647 w 5144"/>
              <a:gd name="T31" fmla="*/ 2147483647 h 694"/>
              <a:gd name="T32" fmla="*/ 2147483647 w 5144"/>
              <a:gd name="T33" fmla="*/ 2147483647 h 694"/>
              <a:gd name="T34" fmla="*/ 2147483647 w 5144"/>
              <a:gd name="T35" fmla="*/ 2147483647 h 694"/>
              <a:gd name="T36" fmla="*/ 2147483647 w 5144"/>
              <a:gd name="T37" fmla="*/ 2147483647 h 694"/>
              <a:gd name="T38" fmla="*/ 2147483647 w 5144"/>
              <a:gd name="T39" fmla="*/ 2147483647 h 694"/>
              <a:gd name="T40" fmla="*/ 2147483647 w 5144"/>
              <a:gd name="T41" fmla="*/ 2147483647 h 694"/>
              <a:gd name="T42" fmla="*/ 2147483647 w 5144"/>
              <a:gd name="T43" fmla="*/ 2147483647 h 694"/>
              <a:gd name="T44" fmla="*/ 2147483647 w 5144"/>
              <a:gd name="T45" fmla="*/ 2147483647 h 694"/>
              <a:gd name="T46" fmla="*/ 2147483647 w 5144"/>
              <a:gd name="T47" fmla="*/ 2147483647 h 694"/>
              <a:gd name="T48" fmla="*/ 2147483647 w 5144"/>
              <a:gd name="T49" fmla="*/ 2147483647 h 694"/>
              <a:gd name="T50" fmla="*/ 2147483647 w 5144"/>
              <a:gd name="T51" fmla="*/ 2147483647 h 694"/>
              <a:gd name="T52" fmla="*/ 2147483647 w 5144"/>
              <a:gd name="T53" fmla="*/ 2147483647 h 694"/>
              <a:gd name="T54" fmla="*/ 2147483647 w 5144"/>
              <a:gd name="T55" fmla="*/ 2147483647 h 694"/>
              <a:gd name="T56" fmla="*/ 2147483647 w 5144"/>
              <a:gd name="T57" fmla="*/ 2147483647 h 694"/>
              <a:gd name="T58" fmla="*/ 2147483647 w 5144"/>
              <a:gd name="T59" fmla="*/ 2147483647 h 694"/>
              <a:gd name="T60" fmla="*/ 2147483647 w 5144"/>
              <a:gd name="T61" fmla="*/ 2147483647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7 h 584"/>
              <a:gd name="T2" fmla="*/ 0 w 3112"/>
              <a:gd name="T3" fmla="*/ 2147483647 h 584"/>
              <a:gd name="T4" fmla="*/ 2147483647 w 3112"/>
              <a:gd name="T5" fmla="*/ 2147483647 h 584"/>
              <a:gd name="T6" fmla="*/ 2147483647 w 3112"/>
              <a:gd name="T7" fmla="*/ 2147483647 h 584"/>
              <a:gd name="T8" fmla="*/ 2147483647 w 3112"/>
              <a:gd name="T9" fmla="*/ 2147483647 h 584"/>
              <a:gd name="T10" fmla="*/ 2147483647 w 3112"/>
              <a:gd name="T11" fmla="*/ 2147483647 h 584"/>
              <a:gd name="T12" fmla="*/ 2147483647 w 3112"/>
              <a:gd name="T13" fmla="*/ 2147483647 h 584"/>
              <a:gd name="T14" fmla="*/ 2147483647 w 3112"/>
              <a:gd name="T15" fmla="*/ 2147483647 h 584"/>
              <a:gd name="T16" fmla="*/ 2147483647 w 3112"/>
              <a:gd name="T17" fmla="*/ 2147483647 h 584"/>
              <a:gd name="T18" fmla="*/ 2147483647 w 3112"/>
              <a:gd name="T19" fmla="*/ 2147483647 h 584"/>
              <a:gd name="T20" fmla="*/ 2147483647 w 3112"/>
              <a:gd name="T21" fmla="*/ 2147483647 h 584"/>
              <a:gd name="T22" fmla="*/ 2147483647 w 3112"/>
              <a:gd name="T23" fmla="*/ 2147483647 h 584"/>
              <a:gd name="T24" fmla="*/ 2147483647 w 3112"/>
              <a:gd name="T25" fmla="*/ 2147483647 h 584"/>
              <a:gd name="T26" fmla="*/ 2147483647 w 3112"/>
              <a:gd name="T27" fmla="*/ 2147483647 h 584"/>
              <a:gd name="T28" fmla="*/ 2147483647 w 3112"/>
              <a:gd name="T29" fmla="*/ 2147483647 h 584"/>
              <a:gd name="T30" fmla="*/ 2147483647 w 3112"/>
              <a:gd name="T31" fmla="*/ 2147483647 h 584"/>
              <a:gd name="T32" fmla="*/ 2147483647 w 3112"/>
              <a:gd name="T33" fmla="*/ 2147483647 h 584"/>
              <a:gd name="T34" fmla="*/ 2147483647 w 3112"/>
              <a:gd name="T35" fmla="*/ 2147483647 h 584"/>
              <a:gd name="T36" fmla="*/ 2147483647 w 3112"/>
              <a:gd name="T37" fmla="*/ 2147483647 h 584"/>
              <a:gd name="T38" fmla="*/ 2147483647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7 w 8196"/>
              <a:gd name="T1" fmla="*/ 2147483647 h 1192"/>
              <a:gd name="T2" fmla="*/ 2147483647 w 8196"/>
              <a:gd name="T3" fmla="*/ 2147483647 h 1192"/>
              <a:gd name="T4" fmla="*/ 2147483647 w 8196"/>
              <a:gd name="T5" fmla="*/ 2147483647 h 1192"/>
              <a:gd name="T6" fmla="*/ 2147483647 w 8196"/>
              <a:gd name="T7" fmla="*/ 2147483647 h 1192"/>
              <a:gd name="T8" fmla="*/ 2147483647 w 8196"/>
              <a:gd name="T9" fmla="*/ 2147483647 h 1192"/>
              <a:gd name="T10" fmla="*/ 2147483647 w 8196"/>
              <a:gd name="T11" fmla="*/ 2147483647 h 1192"/>
              <a:gd name="T12" fmla="*/ 2147483647 w 8196"/>
              <a:gd name="T13" fmla="*/ 2147483647 h 1192"/>
              <a:gd name="T14" fmla="*/ 2147483647 w 8196"/>
              <a:gd name="T15" fmla="*/ 2147483647 h 1192"/>
              <a:gd name="T16" fmla="*/ 2147483647 w 8196"/>
              <a:gd name="T17" fmla="*/ 2147483647 h 1192"/>
              <a:gd name="T18" fmla="*/ 2147483647 w 8196"/>
              <a:gd name="T19" fmla="*/ 2147483647 h 1192"/>
              <a:gd name="T20" fmla="*/ 2147483647 w 8196"/>
              <a:gd name="T21" fmla="*/ 2147483647 h 1192"/>
              <a:gd name="T22" fmla="*/ 2147483647 w 8196"/>
              <a:gd name="T23" fmla="*/ 2147483647 h 1192"/>
              <a:gd name="T24" fmla="*/ 2147483647 w 8196"/>
              <a:gd name="T25" fmla="*/ 2147483647 h 1192"/>
              <a:gd name="T26" fmla="*/ 2147483647 w 8196"/>
              <a:gd name="T27" fmla="*/ 2147483647 h 1192"/>
              <a:gd name="T28" fmla="*/ 2147483647 w 8196"/>
              <a:gd name="T29" fmla="*/ 2147483647 h 1192"/>
              <a:gd name="T30" fmla="*/ 2147483647 w 8196"/>
              <a:gd name="T31" fmla="*/ 2147483647 h 1192"/>
              <a:gd name="T32" fmla="*/ 2147483647 w 8196"/>
              <a:gd name="T33" fmla="*/ 2147483647 h 1192"/>
              <a:gd name="T34" fmla="*/ 2147483647 w 8196"/>
              <a:gd name="T35" fmla="*/ 2147483647 h 1192"/>
              <a:gd name="T36" fmla="*/ 2147483647 w 8196"/>
              <a:gd name="T37" fmla="*/ 2147483647 h 1192"/>
              <a:gd name="T38" fmla="*/ 2147483647 w 8196"/>
              <a:gd name="T39" fmla="*/ 2147483647 h 1192"/>
              <a:gd name="T40" fmla="*/ 2147483647 w 8196"/>
              <a:gd name="T41" fmla="*/ 2147483647 h 1192"/>
              <a:gd name="T42" fmla="*/ 2147483647 w 8196"/>
              <a:gd name="T43" fmla="*/ 2147483647 h 1192"/>
              <a:gd name="T44" fmla="*/ 2147483647 w 8196"/>
              <a:gd name="T45" fmla="*/ 0 h 1192"/>
              <a:gd name="T46" fmla="*/ 2147483647 w 8196"/>
              <a:gd name="T47" fmla="*/ 2147483647 h 1192"/>
              <a:gd name="T48" fmla="*/ 2147483647 w 8196"/>
              <a:gd name="T49" fmla="*/ 2147483647 h 1192"/>
              <a:gd name="T50" fmla="*/ 2147483647 w 8196"/>
              <a:gd name="T51" fmla="*/ 2147483647 h 1192"/>
              <a:gd name="T52" fmla="*/ 2147483647 w 8196"/>
              <a:gd name="T53" fmla="*/ 2147483647 h 1192"/>
              <a:gd name="T54" fmla="*/ 2147483647 w 8196"/>
              <a:gd name="T55" fmla="*/ 2147483647 h 1192"/>
              <a:gd name="T56" fmla="*/ 2147483647 w 8196"/>
              <a:gd name="T57" fmla="*/ 2147483647 h 1192"/>
              <a:gd name="T58" fmla="*/ 2147483647 w 8196"/>
              <a:gd name="T59" fmla="*/ 2147483647 h 1192"/>
              <a:gd name="T60" fmla="*/ 2147483647 w 8196"/>
              <a:gd name="T61" fmla="*/ 2147483647 h 1192"/>
              <a:gd name="T62" fmla="*/ 0 w 8196"/>
              <a:gd name="T63" fmla="*/ 2147483647 h 1192"/>
              <a:gd name="T64" fmla="*/ 2147483647 w 8196"/>
              <a:gd name="T65" fmla="*/ 2147483647 h 1192"/>
              <a:gd name="T66" fmla="*/ 2147483647 w 8196"/>
              <a:gd name="T67" fmla="*/ 2147483647 h 1192"/>
              <a:gd name="T68" fmla="*/ 2147483647 w 8196"/>
              <a:gd name="T69" fmla="*/ 2147483647 h 1192"/>
              <a:gd name="T70" fmla="*/ 2147483647 w 8196"/>
              <a:gd name="T71" fmla="*/ 2147483647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2B5BC-47CE-4D89-BCA4-AA642BD2C50B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952C7-EC0C-4F19-B057-29676743651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7692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718BE-1226-4538-A7A8-17433BDB5A94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96F6A-6631-4CAF-87FD-57A949DF7FB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57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F683F-275E-4492-8738-600D4EF82E62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51038-77A7-4DF9-AB3F-310B95A00AC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2353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48432-F1C1-4AC8-A258-B3BE73A420A4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54223-8A2F-47F8-A1A4-6BC08FE0D25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0373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1C8F6-2E75-47A7-9671-D2152161FB89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FBC68-1982-42D4-90BF-D62308F08AF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908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C1FD3-94C5-40E7-A548-A5EDAFA04F7A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87AB3-A846-4998-8E8A-5CEA00D90C7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59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15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1" name="Freeform 2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157F4-A8A5-47C0-8BA1-A946D27BFAB4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4DD80-39FF-4EA6-B033-01C81A406C4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1966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27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1033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4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5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37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443E8C-7E50-4DBE-A5FB-06E7A74EF0F7}" type="datetimeFigureOut">
              <a:rPr lang="ja-JP" altLang="en-US"/>
              <a:pPr>
                <a:defRPr/>
              </a:pPr>
              <a:t>2021/3/30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tx2"/>
                </a:solidFill>
                <a:ea typeface="HGP明朝E" pitchFamily="18" charset="-128"/>
              </a:defRPr>
            </a:lvl1pPr>
          </a:lstStyle>
          <a:p>
            <a:pPr>
              <a:defRPr/>
            </a:pPr>
            <a:fld id="{0CAC2BCE-2952-49EC-8B87-F66250C6E0B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6" r:id="rId2"/>
    <p:sldLayoutId id="2147483752" r:id="rId3"/>
    <p:sldLayoutId id="2147483747" r:id="rId4"/>
    <p:sldLayoutId id="2147483748" r:id="rId5"/>
    <p:sldLayoutId id="2147483749" r:id="rId6"/>
    <p:sldLayoutId id="2147483753" r:id="rId7"/>
    <p:sldLayoutId id="2147483754" r:id="rId8"/>
    <p:sldLayoutId id="2147483755" r:id="rId9"/>
    <p:sldLayoutId id="2147483750" r:id="rId10"/>
    <p:sldLayoutId id="214748375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ja-JP" dirty="0" err="1"/>
              <a:t>Hệ</a:t>
            </a:r>
            <a:r>
              <a:rPr lang="en-US" altLang="ja-JP" dirty="0"/>
              <a:t> Điều </a:t>
            </a:r>
            <a:r>
              <a:rPr lang="en-US" altLang="ja-JP" dirty="0" err="1"/>
              <a:t>Hành</a:t>
            </a:r>
            <a:br>
              <a:rPr lang="en-US" altLang="ja-JP" dirty="0"/>
            </a:br>
            <a:r>
              <a:rPr lang="en-US" altLang="ja-JP" sz="2800" dirty="0"/>
              <a:t>(</a:t>
            </a:r>
            <a:r>
              <a:rPr lang="en-US" altLang="ja-JP" sz="2800" i="1" dirty="0" err="1"/>
              <a:t>Nguyên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lý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các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hệ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điều</a:t>
            </a:r>
            <a:r>
              <a:rPr lang="en-US" altLang="ja-JP" sz="2800" i="1" dirty="0"/>
              <a:t> </a:t>
            </a:r>
            <a:r>
              <a:rPr lang="en-US" altLang="ja-JP" sz="2800" i="1" dirty="0" err="1"/>
              <a:t>hành</a:t>
            </a:r>
            <a:r>
              <a:rPr lang="en-US" altLang="ja-JP" sz="2800" dirty="0"/>
              <a:t>)</a:t>
            </a:r>
            <a:endParaRPr lang="ja-JP" altLang="en-US" sz="2800" dirty="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7543800" cy="1752600"/>
          </a:xfrm>
        </p:spPr>
        <p:txBody>
          <a:bodyPr/>
          <a:lstStyle/>
          <a:p>
            <a:pPr eaLnBrk="1" hangingPunct="1"/>
            <a:r>
              <a:rPr lang="en-US" altLang="ja-JP"/>
              <a:t>Đỗ Quốc Huy</a:t>
            </a:r>
          </a:p>
          <a:p>
            <a:pPr eaLnBrk="1" hangingPunct="1"/>
            <a:r>
              <a:rPr lang="en-US" altLang="ja-JP"/>
              <a:t>huydq@soict.hust.edu.vn</a:t>
            </a:r>
          </a:p>
          <a:p>
            <a:pPr eaLnBrk="1" hangingPunct="1"/>
            <a:r>
              <a:rPr lang="en-US" altLang="ja-JP"/>
              <a:t>Bộ môn Khoa Học Máy Tính</a:t>
            </a:r>
          </a:p>
          <a:p>
            <a:pPr eaLnBrk="1" hangingPunct="1"/>
            <a:r>
              <a:rPr lang="en-US" altLang="ja-JP"/>
              <a:t>Viện Công Nghệ Thông Tin và Truyền Thông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  <p:pic>
        <p:nvPicPr>
          <p:cNvPr id="6" name="Preemptive vs Non-Preemptive Kerne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399" y="1828800"/>
            <a:ext cx="7200901" cy="4800600"/>
          </a:xfrm>
        </p:spPr>
      </p:pic>
    </p:spTree>
    <p:extLst>
      <p:ext uri="{BB962C8B-B14F-4D97-AF65-F5344CB8AC3E}">
        <p14:creationId xmlns:p14="http://schemas.microsoft.com/office/powerpoint/2010/main" val="13331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71538" y="2674938"/>
            <a:ext cx="7408862" cy="3451225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1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  <p:pic>
        <p:nvPicPr>
          <p:cNvPr id="8" name="Operating System - Process Schedul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221" y="2057400"/>
            <a:ext cx="7899579" cy="4439939"/>
          </a:xfrm>
        </p:spPr>
      </p:pic>
    </p:spTree>
    <p:extLst>
      <p:ext uri="{BB962C8B-B14F-4D97-AF65-F5344CB8AC3E}">
        <p14:creationId xmlns:p14="http://schemas.microsoft.com/office/powerpoint/2010/main" val="919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201" y="1668880"/>
            <a:ext cx="9067799" cy="48509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Tất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cả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nói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chung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SzPct val="200000"/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Chia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sẻ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CPU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TT</a:t>
            </a:r>
          </a:p>
          <a:p>
            <a:pPr lvl="2">
              <a:buSzPct val="200000"/>
              <a:buFont typeface="Arial" panose="020B0604020202020204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Không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phải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chờ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đợi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vô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hạn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chiến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phối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ra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tuân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thủ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Cân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tải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mọi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bận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rộn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xử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theo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lô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vi-VN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tương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tác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gian</a:t>
            </a:r>
            <a:r>
              <a:rPr lang="en-US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thực</a:t>
            </a:r>
            <a:endParaRPr lang="en-US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449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695277"/>
            <a:ext cx="9067799" cy="48509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lô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/>
              <a:t>Sử dụng CPU (Lớn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Mục đích của điều độ là làm CPU hoạt động nhiều nhất có thể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Độ sử dụng CPU thay đổi từ 40% (hệ thống tải nhẹ) đến 90% (hệ thống tải nặng).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vi-V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/>
              <a:t>Thông lượng (throughput) (Lớn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Số lượng TT hoàn thành trong 1 đơn vị thời gian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Các TT dài: 1 TT/giờ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sz="2200" dirty="0">
                <a:solidFill>
                  <a:schemeClr val="tx1"/>
                </a:solidFill>
              </a:rPr>
              <a:t>Các TT ngắn: 10 TT/giây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65172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400" y="1695277"/>
            <a:ext cx="9067799" cy="48509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lô</a:t>
            </a:r>
            <a:endParaRPr lang="en-US" b="1" dirty="0"/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Thời gian hoàn thành (Nhỏ nhất)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</a:rPr>
              <a:t>Khoảng t</a:t>
            </a:r>
            <a:r>
              <a:rPr lang="en-US" altLang="ja-JP" dirty="0">
                <a:solidFill>
                  <a:schemeClr val="tx1"/>
                </a:solidFill>
              </a:rPr>
              <a:t>/</a:t>
            </a:r>
            <a:r>
              <a:rPr lang="vi-VN" altLang="ja-JP" dirty="0">
                <a:solidFill>
                  <a:schemeClr val="tx1"/>
                </a:solidFill>
              </a:rPr>
              <a:t>gian từ thời điểm gửi </a:t>
            </a:r>
            <a:r>
              <a:rPr lang="vi-VN" altLang="ja-JP" dirty="0">
                <a:solidFill>
                  <a:srgbClr val="00B050"/>
                </a:solidFill>
              </a:rPr>
              <a:t>đến hệ thống </a:t>
            </a:r>
            <a:r>
              <a:rPr lang="vi-VN" altLang="ja-JP" dirty="0">
                <a:solidFill>
                  <a:schemeClr val="tx1"/>
                </a:solidFill>
              </a:rPr>
              <a:t>tới khi </a:t>
            </a:r>
            <a:r>
              <a:rPr lang="en-US" altLang="ja-JP" dirty="0">
                <a:solidFill>
                  <a:schemeClr val="tx1"/>
                </a:solidFill>
              </a:rPr>
              <a:t>TT </a:t>
            </a:r>
            <a:r>
              <a:rPr lang="en-US" altLang="ja-JP" dirty="0" err="1">
                <a:solidFill>
                  <a:srgbClr val="00B050"/>
                </a:solidFill>
              </a:rPr>
              <a:t>kết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en-US" altLang="ja-JP" dirty="0" err="1">
                <a:solidFill>
                  <a:srgbClr val="00B050"/>
                </a:solidFill>
              </a:rPr>
              <a:t>thúc</a:t>
            </a:r>
            <a:r>
              <a:rPr lang="en-US" altLang="ja-JP" dirty="0">
                <a:solidFill>
                  <a:srgbClr val="00B050"/>
                </a:solidFill>
              </a:rPr>
              <a:t>.</a:t>
            </a:r>
          </a:p>
          <a:p>
            <a:pPr marL="303213" lvl="1" indent="0" eaLnBrk="1" hangingPunct="1">
              <a:buNone/>
            </a:pPr>
            <a:r>
              <a:rPr lang="en-US" altLang="ja-JP" dirty="0">
                <a:solidFill>
                  <a:srgbClr val="00B050"/>
                </a:solidFill>
              </a:rPr>
              <a:t>       </a:t>
            </a:r>
            <a:r>
              <a:rPr lang="en-US" altLang="ja-JP" dirty="0" err="1"/>
              <a:t>Gồm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khoảng</a:t>
            </a:r>
            <a:r>
              <a:rPr lang="en-US" altLang="ja-JP" dirty="0"/>
              <a:t> t/</a:t>
            </a:r>
            <a:r>
              <a:rPr lang="en-US" altLang="ja-JP" dirty="0" err="1"/>
              <a:t>gian</a:t>
            </a:r>
            <a:r>
              <a:rPr lang="en-US" altLang="ja-JP" dirty="0"/>
              <a:t> </a:t>
            </a:r>
            <a:r>
              <a:rPr lang="en-US" altLang="ja-JP" dirty="0" err="1"/>
              <a:t>chờ</a:t>
            </a:r>
            <a:r>
              <a:rPr lang="en-US" altLang="ja-JP" dirty="0"/>
              <a:t> </a:t>
            </a:r>
            <a:r>
              <a:rPr lang="en-US" altLang="ja-JP" dirty="0" err="1"/>
              <a:t>đợi</a:t>
            </a:r>
            <a:endParaRPr lang="en-US" altLang="ja-JP" dirty="0"/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để </a:t>
            </a:r>
            <a:r>
              <a:rPr lang="vi-VN" altLang="ja-JP" sz="2200" dirty="0">
                <a:solidFill>
                  <a:srgbClr val="00B050"/>
                </a:solidFill>
              </a:rPr>
              <a:t>đưa </a:t>
            </a:r>
            <a:r>
              <a:rPr lang="en-US" altLang="ja-JP" sz="2200" dirty="0">
                <a:solidFill>
                  <a:srgbClr val="00B050"/>
                </a:solidFill>
              </a:rPr>
              <a:t>TT </a:t>
            </a:r>
            <a:r>
              <a:rPr lang="vi-VN" altLang="ja-JP" sz="2200" dirty="0">
                <a:solidFill>
                  <a:srgbClr val="00B050"/>
                </a:solidFill>
              </a:rPr>
              <a:t>vào bộ nhớ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trong </a:t>
            </a:r>
            <a:r>
              <a:rPr lang="vi-VN" altLang="ja-JP" sz="2200" dirty="0">
                <a:solidFill>
                  <a:srgbClr val="00B050"/>
                </a:solidFill>
              </a:rPr>
              <a:t>hàng đợi sẵn sàng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trong </a:t>
            </a:r>
            <a:r>
              <a:rPr lang="vi-VN" altLang="ja-JP" sz="2200" dirty="0">
                <a:solidFill>
                  <a:srgbClr val="00B050"/>
                </a:solidFill>
              </a:rPr>
              <a:t>hàng đợi thiết bị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thực hiện </a:t>
            </a:r>
            <a:r>
              <a:rPr lang="vi-VN" altLang="ja-JP" sz="2200" dirty="0">
                <a:solidFill>
                  <a:schemeClr val="tx1"/>
                </a:solidFill>
              </a:rPr>
              <a:t>thực tế</a:t>
            </a:r>
            <a:endParaRPr lang="vi-VN" dirty="0"/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Thời gian chờ đợi (Nhỏ nhất)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</a:rPr>
              <a:t>Tổng t</a:t>
            </a:r>
            <a:r>
              <a:rPr lang="en-US" altLang="ja-JP" dirty="0">
                <a:solidFill>
                  <a:schemeClr val="tx1"/>
                </a:solidFill>
              </a:rPr>
              <a:t>/</a:t>
            </a:r>
            <a:r>
              <a:rPr lang="vi-VN" altLang="ja-JP" dirty="0">
                <a:solidFill>
                  <a:schemeClr val="tx1"/>
                </a:solidFill>
              </a:rPr>
              <a:t>gian chờ trong hàng đợi sẳn sàng </a:t>
            </a:r>
            <a:endParaRPr lang="en-US" altLang="ja-JP" dirty="0">
              <a:solidFill>
                <a:schemeClr val="tx1"/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</a:rPr>
              <a:t>(Giải thuật điều độ CPU </a:t>
            </a:r>
            <a:r>
              <a:rPr lang="vi-VN" altLang="ja-JP" sz="2200" dirty="0">
                <a:solidFill>
                  <a:srgbClr val="7030A0"/>
                </a:solidFill>
              </a:rPr>
              <a:t>không ảnh hưởng </a:t>
            </a:r>
            <a:r>
              <a:rPr lang="vi-VN" altLang="ja-JP" sz="2200" dirty="0">
                <a:solidFill>
                  <a:schemeClr val="tx1"/>
                </a:solidFill>
              </a:rPr>
              <a:t>tới các </a:t>
            </a:r>
            <a:r>
              <a:rPr lang="en-US" altLang="ja-JP" sz="2200" dirty="0">
                <a:solidFill>
                  <a:schemeClr val="tx1"/>
                </a:solidFill>
              </a:rPr>
              <a:t>TT </a:t>
            </a:r>
            <a:r>
              <a:rPr lang="vi-VN" altLang="ja-JP" sz="2200" dirty="0">
                <a:solidFill>
                  <a:srgbClr val="00B050"/>
                </a:solidFill>
              </a:rPr>
              <a:t>đang thực hiện </a:t>
            </a:r>
            <a:r>
              <a:rPr lang="vi-VN" altLang="ja-JP" sz="2200" dirty="0">
                <a:solidFill>
                  <a:schemeClr val="tx1"/>
                </a:solidFill>
              </a:rPr>
              <a:t>hay </a:t>
            </a:r>
            <a:r>
              <a:rPr lang="vi-VN" altLang="ja-JP" sz="2200" dirty="0">
                <a:solidFill>
                  <a:srgbClr val="00B050"/>
                </a:solidFill>
              </a:rPr>
              <a:t>đang đợi </a:t>
            </a:r>
            <a:r>
              <a:rPr lang="vi-VN" altLang="ja-JP" sz="2200" dirty="0">
                <a:solidFill>
                  <a:schemeClr val="tx1"/>
                </a:solidFill>
              </a:rPr>
              <a:t>thiết bị vào ra)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vi-VN" sz="22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6789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3.2.</a:t>
            </a:r>
            <a:r>
              <a:rPr lang="vi-VN" altLang="ja-JP" sz="1800" dirty="0"/>
              <a:t> </a:t>
            </a:r>
            <a:r>
              <a:rPr lang="en-US" altLang="ja-JP" sz="1800" dirty="0"/>
              <a:t>Tiêu chuẩn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6201" y="1668880"/>
            <a:ext cx="9067799" cy="48509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đáp ứng (Nhỏ nhất)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 lúc gửi câu hỏi cho tới khi câu trả lời đầu tiên được tạo ra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có thể tạo kết quả ra từng phần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vẫn tiếp tục tính toán kết quả mới trong khi kết quả cũ được gửi tới người dùng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endParaRPr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Tiêu chuẩn điều phối                                                                    I</a:t>
            </a:r>
          </a:p>
        </p:txBody>
      </p:sp>
    </p:spTree>
    <p:extLst>
      <p:ext uri="{BB962C8B-B14F-4D97-AF65-F5344CB8AC3E}">
        <p14:creationId xmlns:p14="http://schemas.microsoft.com/office/powerpoint/2010/main" val="11318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C</a:t>
            </a:r>
            <a:r>
              <a:rPr lang="en-US" altLang="ja-JP" sz="1800" dirty="0"/>
              <a:t>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71538" y="2674938"/>
            <a:ext cx="7408862" cy="3451225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9D93FB-824D-49F8-BB47-4179AC3B42AA}"/>
              </a:ext>
            </a:extLst>
          </p:cNvPr>
          <p:cNvSpPr/>
          <p:nvPr/>
        </p:nvSpPr>
        <p:spPr>
          <a:xfrm>
            <a:off x="609600" y="5257800"/>
            <a:ext cx="78486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Giả thiết: </a:t>
            </a:r>
            <a:r>
              <a:rPr lang="vi-VN" altLang="ja-JP" dirty="0">
                <a:solidFill>
                  <a:schemeClr val="tx1"/>
                </a:solidFill>
              </a:rPr>
              <a:t>Các </a:t>
            </a:r>
            <a:r>
              <a:rPr lang="en-US" altLang="ja-JP" dirty="0">
                <a:solidFill>
                  <a:schemeClr val="tx1"/>
                </a:solidFill>
              </a:rPr>
              <a:t>TT </a:t>
            </a:r>
            <a:r>
              <a:rPr lang="vi-VN" altLang="ja-JP" dirty="0">
                <a:solidFill>
                  <a:schemeClr val="tx1"/>
                </a:solidFill>
              </a:rPr>
              <a:t>chỉ có </a:t>
            </a:r>
            <a:r>
              <a:rPr lang="en-US" altLang="ja-JP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dirty="0">
                <a:solidFill>
                  <a:schemeClr val="tx1"/>
                </a:solidFill>
              </a:rPr>
              <a:t> chu kỳ tính toán (ms) 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Đo đạc: </a:t>
            </a:r>
            <a:r>
              <a:rPr lang="vi-VN" altLang="ja-JP" dirty="0">
                <a:solidFill>
                  <a:schemeClr val="tx1"/>
                </a:solidFill>
              </a:rPr>
              <a:t>Thời gian chờ đợi trung bình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1124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Nguyên tắc: </a:t>
            </a:r>
            <a:r>
              <a:rPr lang="en-US" altLang="ja-JP" sz="2000" dirty="0">
                <a:solidFill>
                  <a:schemeClr val="tx1"/>
                </a:solidFill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</a:rPr>
              <a:t>được quyền sử dụng CPU theo </a:t>
            </a:r>
            <a:r>
              <a:rPr lang="vi-VN" altLang="ja-JP" sz="2000" dirty="0">
                <a:solidFill>
                  <a:srgbClr val="7030A0"/>
                </a:solidFill>
              </a:rPr>
              <a:t>trình tự xuất hiện </a:t>
            </a:r>
            <a:endParaRPr lang="en-US" altLang="ja-JP" sz="2000" dirty="0">
              <a:solidFill>
                <a:srgbClr val="7030A0"/>
              </a:solidFill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tx1"/>
                </a:solidFill>
              </a:rPr>
              <a:t>      TT</a:t>
            </a:r>
            <a:r>
              <a:rPr lang="vi-VN" altLang="ja-JP" sz="2000" dirty="0">
                <a:solidFill>
                  <a:schemeClr val="tx1"/>
                </a:solidFill>
              </a:rPr>
              <a:t> sở hữu CPU tới khi</a:t>
            </a:r>
            <a:r>
              <a:rPr lang="vi-VN" altLang="ja-JP" sz="2000" dirty="0">
                <a:solidFill>
                  <a:srgbClr val="00B050"/>
                </a:solidFill>
              </a:rPr>
              <a:t> kết thúc </a:t>
            </a:r>
            <a:r>
              <a:rPr lang="vi-VN" altLang="ja-JP" sz="2000" dirty="0">
                <a:solidFill>
                  <a:schemeClr val="tx1"/>
                </a:solidFill>
              </a:rPr>
              <a:t>hoặc </a:t>
            </a:r>
            <a:r>
              <a:rPr lang="vi-VN" altLang="ja-JP" sz="2000" dirty="0">
                <a:solidFill>
                  <a:srgbClr val="00B050"/>
                </a:solidFill>
              </a:rPr>
              <a:t>chờ đợi vào</a:t>
            </a:r>
            <a:r>
              <a:rPr lang="en-US" altLang="ja-JP" sz="2000" dirty="0">
                <a:solidFill>
                  <a:srgbClr val="00B050"/>
                </a:solidFill>
              </a:rPr>
              <a:t>/</a:t>
            </a:r>
            <a:r>
              <a:rPr lang="vi-VN" altLang="ja-JP" sz="2000" dirty="0">
                <a:solidFill>
                  <a:srgbClr val="00B050"/>
                </a:solidFill>
              </a:rPr>
              <a:t>ra</a:t>
            </a: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Đến trước phục vụ trước (FCFS: First Come, First Served)</a:t>
            </a:r>
          </a:p>
        </p:txBody>
      </p:sp>
      <p:pic>
        <p:nvPicPr>
          <p:cNvPr id="1026" name="Picture 2" descr="rogram for FCFS Scheduling in C | CS331 System Software 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55645"/>
            <a:ext cx="5730487" cy="43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31053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tắc: 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quyền sử dụng CPU theo </a:t>
            </a:r>
            <a:r>
              <a:rPr lang="vi-VN" altLang="ja-JP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 tự xuất hiện </a:t>
            </a: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TT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sở hữu CPU tới khi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kết thúc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vào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 giản, dễ thực hiện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ngắn phải chờ đợi như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dài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 P1 thực hiện sau cùng ?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Đến trước phục vụ trước (FCFS: First Come, First Served)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4191000" cy="22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2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/>
          <a:lstStyle/>
          <a:p>
            <a:pPr algn="l" eaLnBrk="1" hangingPunct="1"/>
            <a:r>
              <a:rPr lang="vi-VN" altLang="ja-JP" sz="1800"/>
              <a:t>Chương </a:t>
            </a:r>
            <a:r>
              <a:rPr lang="en-US" altLang="ja-JP" sz="1800">
                <a:latin typeface="Tahoma" pitchFamily="34" charset="0"/>
              </a:rPr>
              <a:t>2</a:t>
            </a:r>
            <a:r>
              <a:rPr lang="vi-VN" altLang="ja-JP" sz="1800"/>
              <a:t> </a:t>
            </a:r>
            <a:r>
              <a:rPr lang="en-US" altLang="ja-JP" sz="1800"/>
              <a:t>Quản lí tiến trình</a:t>
            </a:r>
            <a:br>
              <a:rPr lang="en-US" altLang="ja-JP" sz="1800"/>
            </a:br>
            <a:endParaRPr lang="ja-JP" altLang="en-US" sz="180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863" cy="4449763"/>
          </a:xfrm>
        </p:spPr>
        <p:txBody>
          <a:bodyPr/>
          <a:lstStyle/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Tiến trình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Luồng (Thread)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</a:rPr>
              <a:t>Điều phối CPU 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Tài nguyên găng và điều độ tiến trình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</a:rPr>
              <a:t>Bế tắc và xử lý bế tắc</a:t>
            </a:r>
            <a:endParaRPr lang="vi-VN" altLang="ja-JP" sz="2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Nguyên tắc: Mỗi TT lưu trữ </a:t>
            </a:r>
            <a:r>
              <a:rPr lang="vi-VN" altLang="ja-JP" sz="2000" dirty="0">
                <a:solidFill>
                  <a:srgbClr val="00B050"/>
                </a:solidFill>
              </a:rPr>
              <a:t>thời gian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của </a:t>
            </a:r>
            <a:r>
              <a:rPr lang="vi-VN" altLang="ja-JP" sz="2000" dirty="0">
                <a:solidFill>
                  <a:srgbClr val="FF0000"/>
                </a:solidFill>
              </a:rPr>
              <a:t>chu kỳ sử dụng CPU tiếp theo 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TT có </a:t>
            </a:r>
            <a:r>
              <a:rPr lang="vi-VN" altLang="ja-JP" sz="2000" dirty="0">
                <a:solidFill>
                  <a:srgbClr val="00B050"/>
                </a:solidFill>
              </a:rPr>
              <a:t>thời gian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sử dụng CPU </a:t>
            </a:r>
            <a:r>
              <a:rPr lang="vi-VN" altLang="ja-JP" sz="2000" dirty="0">
                <a:solidFill>
                  <a:srgbClr val="00B050"/>
                </a:solidFill>
              </a:rPr>
              <a:t>ngắn nhất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sẽ sở hữu CPU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phương pháp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Không trưng dụng CPU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Có trưng dụng CPU (SRTF: Shortest Remaining Time First)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Đặc điểm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SJF (SRTF) là tối ưu: T</a:t>
            </a:r>
            <a:r>
              <a:rPr lang="en-US" altLang="ja-JP" sz="18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gian chờ đợi trung bình nhỏ nhất </a:t>
            </a:r>
            <a:endParaRPr lang="en-US" altLang="ja-JP" sz="18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Không thể biết chính xác t</a:t>
            </a:r>
            <a:r>
              <a:rPr lang="en-US" altLang="ja-JP" sz="18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gian của chu kỳ sử dụng CPU </a:t>
            </a:r>
            <a:endParaRPr lang="en-US" altLang="ja-JP" sz="1800" dirty="0">
              <a:solidFill>
                <a:schemeClr val="accent2">
                  <a:lumMod val="50000"/>
                </a:schemeClr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1600" dirty="0">
                <a:solidFill>
                  <a:schemeClr val="accent2">
                    <a:lumMod val="50000"/>
                  </a:schemeClr>
                </a:solidFill>
              </a:rPr>
              <a:t>=&gt; </a:t>
            </a:r>
            <a:r>
              <a:rPr lang="vi-VN" altLang="ja-JP" sz="1600" dirty="0">
                <a:solidFill>
                  <a:schemeClr val="accent2">
                    <a:lumMod val="50000"/>
                  </a:schemeClr>
                </a:solidFill>
              </a:rPr>
              <a:t>Dự báo dựa trên những giá trị trước đó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Công việc ngắn trước (SJF: Shortest Job First)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74" y="3733800"/>
            <a:ext cx="54578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Mỗi TT gắn với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vi-VN" altLang="ja-JP" sz="2000" dirty="0">
                <a:solidFill>
                  <a:srgbClr val="00B050"/>
                </a:solidFill>
              </a:rPr>
              <a:t>sô hiệu ưu tiên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(số nguyên)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CPU sẽ được phân phối cho TT có </a:t>
            </a:r>
            <a:r>
              <a:rPr lang="vi-VN" altLang="ja-JP" sz="1800" dirty="0">
                <a:solidFill>
                  <a:srgbClr val="FF0000"/>
                </a:solidFill>
              </a:rPr>
              <a:t>độ ưu tiên cao nhất 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SJF: độ ưu tiên gắn liền với thời gian thực hiện </a:t>
            </a:r>
            <a:endParaRPr lang="en-US" altLang="ja-JP" sz="18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1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vi-VN" altLang="ja-JP" sz="1800" dirty="0">
                <a:solidFill>
                  <a:schemeClr val="accent2">
                    <a:lumMod val="50000"/>
                  </a:schemeClr>
                </a:solidFill>
              </a:rPr>
              <a:t> phương pháp </a:t>
            </a:r>
            <a:endParaRPr lang="en-US" altLang="ja-JP" sz="1800" dirty="0">
              <a:solidFill>
                <a:schemeClr val="accent2">
                  <a:lumMod val="50000"/>
                </a:schemeClr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1600" dirty="0">
                <a:solidFill>
                  <a:schemeClr val="accent2">
                    <a:lumMod val="50000"/>
                  </a:schemeClr>
                </a:solidFill>
              </a:rPr>
              <a:t>Không trưng dụng CPU </a:t>
            </a:r>
            <a:endParaRPr lang="en-US" altLang="ja-JP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1600" dirty="0">
                <a:solidFill>
                  <a:schemeClr val="accent2">
                    <a:lumMod val="50000"/>
                  </a:schemeClr>
                </a:solidFill>
              </a:rPr>
              <a:t>Có trưng dụng CPU</a:t>
            </a:r>
            <a:endParaRPr lang="en-US" altLang="ja-JP" sz="16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Ví dụ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Vấn đề </a:t>
            </a:r>
            <a:r>
              <a:rPr lang="vi-VN" altLang="ja-JP" sz="2000" dirty="0">
                <a:solidFill>
                  <a:srgbClr val="00B050"/>
                </a:solidFill>
              </a:rPr>
              <a:t>"Nạn đói"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: TT có độ </a:t>
            </a:r>
            <a:r>
              <a:rPr lang="vi-VN" altLang="ja-JP" sz="2000" dirty="0">
                <a:solidFill>
                  <a:srgbClr val="00B050"/>
                </a:solidFill>
              </a:rPr>
              <a:t>ưu tiên thấp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phải </a:t>
            </a:r>
            <a:r>
              <a:rPr lang="vi-VN" altLang="ja-JP" sz="2000" dirty="0">
                <a:solidFill>
                  <a:srgbClr val="00B050"/>
                </a:solidFill>
              </a:rPr>
              <a:t>chờ đợi lâu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(thậm chí không được thực hiện)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Giải pháp </a:t>
            </a:r>
            <a:r>
              <a:rPr lang="vi-VN" altLang="ja-JP" sz="2000" dirty="0">
                <a:solidFill>
                  <a:srgbClr val="00B050"/>
                </a:solidFill>
              </a:rPr>
              <a:t>tăng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dần </a:t>
            </a:r>
            <a:r>
              <a:rPr lang="vi-VN" altLang="ja-JP" sz="2000" dirty="0">
                <a:solidFill>
                  <a:srgbClr val="00B050"/>
                </a:solidFill>
              </a:rPr>
              <a:t>độ ưu tiên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</a:rPr>
              <a:t>TT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theo </a:t>
            </a:r>
            <a:r>
              <a:rPr lang="vi-VN" altLang="ja-JP" sz="2000" dirty="0">
                <a:solidFill>
                  <a:srgbClr val="00B050"/>
                </a:solidFill>
              </a:rPr>
              <a:t>t/gian trong hệ thống</a:t>
            </a:r>
            <a:endParaRPr lang="vi-VN" altLang="ja-JP" sz="1600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có ưu tiên (Priority Scheduling)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0"/>
            <a:ext cx="4343400" cy="192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97640"/>
            <a:ext cx="6096000" cy="354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44564" y="1688570"/>
            <a:ext cx="8743996" cy="19623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Nguyên tắc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Mỗi TT được cấp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vi-VN" altLang="ja-JP" sz="2000" dirty="0">
                <a:solidFill>
                  <a:srgbClr val="00B050"/>
                </a:solidFill>
              </a:rPr>
              <a:t>lượng tử t</a:t>
            </a:r>
            <a:r>
              <a:rPr lang="en-US" altLang="ja-JP" sz="2000" dirty="0">
                <a:solidFill>
                  <a:srgbClr val="00B050"/>
                </a:solidFill>
              </a:rPr>
              <a:t>/</a:t>
            </a:r>
            <a:r>
              <a:rPr lang="vi-VN" altLang="ja-JP" sz="2000" dirty="0">
                <a:solidFill>
                  <a:srgbClr val="00B050"/>
                </a:solidFill>
              </a:rPr>
              <a:t>gian </a:t>
            </a:r>
            <a:r>
              <a:rPr lang="el-GR" altLang="ja-JP" sz="2000" b="1" dirty="0">
                <a:solidFill>
                  <a:srgbClr val="7030A0"/>
                </a:solidFill>
              </a:rPr>
              <a:t>τ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để thực hiện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Khi </a:t>
            </a:r>
            <a:r>
              <a:rPr lang="vi-VN" altLang="ja-JP" sz="2000" dirty="0">
                <a:solidFill>
                  <a:srgbClr val="00B050"/>
                </a:solidFill>
              </a:rPr>
              <a:t>hết t</a:t>
            </a:r>
            <a:r>
              <a:rPr lang="en-US" altLang="ja-JP" sz="2000" dirty="0">
                <a:solidFill>
                  <a:srgbClr val="00B050"/>
                </a:solidFill>
              </a:rPr>
              <a:t>/</a:t>
            </a:r>
            <a:r>
              <a:rPr lang="vi-VN" altLang="ja-JP" sz="2000" dirty="0">
                <a:solidFill>
                  <a:srgbClr val="00B050"/>
                </a:solidFill>
              </a:rPr>
              <a:t>gian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, TT </a:t>
            </a:r>
            <a:r>
              <a:rPr lang="vi-VN" altLang="ja-JP" sz="2000" dirty="0">
                <a:solidFill>
                  <a:srgbClr val="00B050"/>
                </a:solidFill>
              </a:rPr>
              <a:t>bị trưng dụng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processor và được đưa vào </a:t>
            </a:r>
            <a:r>
              <a:rPr lang="vi-VN" altLang="ja-JP" sz="2000" dirty="0">
                <a:solidFill>
                  <a:srgbClr val="00B050"/>
                </a:solidFill>
              </a:rPr>
              <a:t>cuối hàng đợi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 sẵn sàng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Nếu có n TT, t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gian chờ đợi nhiều nhất (n − 1)</a:t>
            </a:r>
            <a:r>
              <a:rPr lang="el-GR" altLang="ja-JP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l-GR" altLang="ja-JP" sz="2000" b="1" dirty="0">
                <a:solidFill>
                  <a:srgbClr val="7030A0"/>
                </a:solidFill>
              </a:rPr>
              <a:t>τ</a:t>
            </a:r>
            <a:endParaRPr lang="en-US" altLang="ja-JP" sz="2000" b="1" dirty="0">
              <a:solidFill>
                <a:srgbClr val="7030A0"/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</a:rPr>
              <a:t>                  </a:t>
            </a:r>
            <a:endParaRPr lang="vi-VN" altLang="ja-JP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</p:spTree>
    <p:extLst>
      <p:ext uri="{BB962C8B-B14F-4D97-AF65-F5344CB8AC3E}">
        <p14:creationId xmlns:p14="http://schemas.microsoft.com/office/powerpoint/2010/main" val="265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Ví dụ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eaLnBrk="1" hangingPunct="1">
              <a:buNone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Lượng tử thời gian </a:t>
            </a:r>
            <a:r>
              <a:rPr lang="el-GR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= 4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Vấn đề: Lựa chọn lượng tử t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gian </a:t>
            </a:r>
            <a:r>
              <a:rPr lang="el-GR" altLang="ja-JP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l-GR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lớn: FCFS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l-GR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nhỏ: H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 phải luân chuyển CPU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Thông thường </a:t>
            </a:r>
            <a:r>
              <a:rPr lang="el-GR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τ = 10-100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604" y="1168818"/>
            <a:ext cx="8640956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884868"/>
            <a:ext cx="4048691" cy="177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3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10" name="CPU Scheduling">
            <a:hlinkClick r:id="" action="ppaction://media"/>
            <a:extLst>
              <a:ext uri="{FF2B5EF4-FFF2-40B4-BE49-F238E27FC236}">
                <a16:creationId xmlns:a16="http://schemas.microsoft.com/office/drawing/2014/main" id="{04AEC1CF-1F02-491A-ACE2-9A7ABF5B4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2057400"/>
            <a:ext cx="6477000" cy="37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Vòng tròn (RR: Round Robin Scheduling)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8600C1-9F14-4A8D-8F0E-D917C99F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971800"/>
            <a:ext cx="84296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4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2532898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đợi sẵn sàng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chia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 hàng đợi nhỏ 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foreground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ground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TT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ấn định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 định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hàng đợi 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 vào tính chất như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 ưu tiên, kiểu 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TT,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 hàng đợi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độ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3213" lvl="1" indent="0" eaLnBrk="1" hangingPunct="1">
              <a:buNone/>
            </a:pP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</p:spTree>
    <p:extLst>
      <p:ext uri="{BB962C8B-B14F-4D97-AF65-F5344CB8AC3E}">
        <p14:creationId xmlns:p14="http://schemas.microsoft.com/office/powerpoint/2010/main" val="35796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7924" y="2057400"/>
            <a:ext cx="8743996" cy="44196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</a:t>
            </a:r>
            <a:endParaRPr lang="en-US" altLang="ja-JP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trưng dụng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độ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cố định </a:t>
            </a:r>
            <a:endParaRPr lang="en-US" altLang="ja-JP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độ ưu tiên thấp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 được thực hiện khi các hàng đợi có độ </a:t>
            </a: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cao rỗng </a:t>
            </a:r>
            <a:endParaRPr lang="en-US" altLang="ja-JP" sz="2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tiên mức cao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 dụng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ưu tiên mức thấp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thể gặp tình trạng </a:t>
            </a:r>
            <a:r>
              <a:rPr lang="vi-VN" altLang="ja-JP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starvation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chia thời gian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chiếm 80% t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gian CPU cho RR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chiếm 20% t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gian CPU cho FCFS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0FF67-8E14-432B-A4F9-8280348988D0}"/>
              </a:ext>
            </a:extLst>
          </p:cNvPr>
          <p:cNvSpPr/>
          <p:nvPr/>
        </p:nvSpPr>
        <p:spPr>
          <a:xfrm>
            <a:off x="177924" y="164834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G</a:t>
            </a:r>
            <a:r>
              <a:rPr lang="vi-VN" altLang="ja-JP" sz="2400" dirty="0"/>
              <a:t>iữa các </a:t>
            </a:r>
            <a:r>
              <a:rPr lang="vi-VN" altLang="ja-JP" sz="2400" dirty="0">
                <a:solidFill>
                  <a:srgbClr val="7030A0"/>
                </a:solidFill>
              </a:rPr>
              <a:t>hàng đợi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Ví dụ)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64" y="1905000"/>
            <a:ext cx="6951516" cy="469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929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hàng đợi đa mức (Multilevel Queue Scheduling)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E1A5B-4F18-471B-A6F2-AAE6026E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81648"/>
            <a:ext cx="4591050" cy="1962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21872-E059-4452-B8D0-49D7ED41FD6D}"/>
              </a:ext>
            </a:extLst>
          </p:cNvPr>
          <p:cNvSpPr txBox="1"/>
          <p:nvPr/>
        </p:nvSpPr>
        <p:spPr>
          <a:xfrm>
            <a:off x="685800" y="239241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Queue 1 dung RR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quantum =2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FCFS</a:t>
            </a:r>
          </a:p>
        </p:txBody>
      </p:sp>
    </p:spTree>
    <p:extLst>
      <p:ext uri="{BB962C8B-B14F-4D97-AF65-F5344CB8AC3E}">
        <p14:creationId xmlns:p14="http://schemas.microsoft.com/office/powerpoint/2010/main" val="155969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71538" y="2674938"/>
            <a:ext cx="7408862" cy="3451225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accent2">
                  <a:lumMod val="50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6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3131" y="2438400"/>
            <a:ext cx="8780315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phép các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vi-VN" altLang="ja-JP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 chuyển giữa các hàng đợi </a:t>
            </a:r>
            <a:endParaRPr lang="en-US" altLang="ja-JP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chia 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sử dụng VXL 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dùng quá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 t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VXL →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xuống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đợi có độ ưu tiên thấp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 ra nhiều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hàng đợi có độ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tiên cao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 quá lâu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 hàng đợi có độ ưu tiên thấp →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lên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đợi độ ưu tiên cao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 ngừa tình trạng "đói CPU"</a:t>
            </a:r>
          </a:p>
          <a:p>
            <a:pPr eaLnBrk="1" hangingPunct="1">
              <a:buFont typeface="Wingdings" pitchFamily="2" charset="2"/>
              <a:buChar char="l"/>
            </a:pPr>
            <a:endParaRPr lang="vi-VN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 (Multilevel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Feedback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Queue)</a:t>
            </a:r>
          </a:p>
        </p:txBody>
      </p:sp>
    </p:spTree>
    <p:extLst>
      <p:ext uri="{BB962C8B-B14F-4D97-AF65-F5344CB8AC3E}">
        <p14:creationId xmlns:p14="http://schemas.microsoft.com/office/powerpoint/2010/main" val="543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8245" y="2560607"/>
            <a:ext cx="8780315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tham số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hàng đợi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điều độ cho mỗi hàng đợi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chuyển lên/xuống hàng đợi có độ ưu tiên cao/thấp hơn 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xác định một hàng đợi khi 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phục vụ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 (Multilevel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Feedback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Queue)</a:t>
            </a:r>
          </a:p>
        </p:txBody>
      </p:sp>
    </p:spTree>
    <p:extLst>
      <p:ext uri="{BB962C8B-B14F-4D97-AF65-F5344CB8AC3E}">
        <p14:creationId xmlns:p14="http://schemas.microsoft.com/office/powerpoint/2010/main" val="18892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</a:rPr>
              <a:t>Ví dụ</a:t>
            </a:r>
            <a:endParaRPr lang="vi-VN" altLang="ja-JP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Hàng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đợi 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hồi tiếp </a:t>
            </a: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mức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6705600" cy="418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55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3.3.</a:t>
            </a:r>
            <a:r>
              <a:rPr lang="vi-VN" altLang="ja-JP" sz="1800" dirty="0"/>
              <a:t> </a:t>
            </a:r>
            <a:r>
              <a:rPr lang="en-US" altLang="ja-JP" sz="1800" dirty="0"/>
              <a:t>Các thuật toán </a:t>
            </a:r>
            <a:r>
              <a:rPr lang="en-US" altLang="ja-JP" sz="1800" dirty="0" err="1"/>
              <a:t>điều</a:t>
            </a:r>
            <a:r>
              <a:rPr lang="en-US" altLang="ja-JP" sz="1800" dirty="0"/>
              <a:t> phối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TT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RR</a:t>
            </a:r>
            <a:endParaRPr lang="vi-VN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luồng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E61D8A-AC48-4554-98D7-557A60B2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667000"/>
            <a:ext cx="4161365" cy="3452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AEDE8-2EE4-4452-80DB-F5960CDD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12563"/>
            <a:ext cx="3086100" cy="3465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DEAF85-726B-4831-93CC-8874B72B4285}"/>
              </a:ext>
            </a:extLst>
          </p:cNvPr>
          <p:cNvSpPr txBox="1"/>
          <p:nvPr/>
        </p:nvSpPr>
        <p:spPr>
          <a:xfrm>
            <a:off x="609600" y="62484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level 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49EFC-96E0-437C-9B60-9ECC9406E664}"/>
              </a:ext>
            </a:extLst>
          </p:cNvPr>
          <p:cNvSpPr txBox="1"/>
          <p:nvPr/>
        </p:nvSpPr>
        <p:spPr>
          <a:xfrm>
            <a:off x="5987249" y="62484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level thread</a:t>
            </a:r>
          </a:p>
        </p:txBody>
      </p:sp>
    </p:spTree>
    <p:extLst>
      <p:ext uri="{BB962C8B-B14F-4D97-AF65-F5344CB8AC3E}">
        <p14:creationId xmlns:p14="http://schemas.microsoft.com/office/powerpoint/2010/main" val="31251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71538" y="2674938"/>
            <a:ext cx="7408862" cy="3451225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khái niệm cơ bản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Tiêu chuẩn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bg1">
                    <a:lumMod val="75000"/>
                  </a:schemeClr>
                </a:solidFill>
              </a:rPr>
              <a:t>Các thuật toán điều phối 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</a:rPr>
              <a:t>CPU Điều phối đa xử lý</a:t>
            </a:r>
            <a:endParaRPr lang="ja-JP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44564" y="2057400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phức tạp hơn so với trường hợp có 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VXL 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</a:t>
            </a:r>
            <a:r>
              <a:rPr lang="vi-VN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 sẻ tải </a:t>
            </a:r>
            <a:endParaRPr lang="en-US" altLang="ja-JP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xứng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xử lý không đối xứng 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</p:spTree>
    <p:extLst>
      <p:ext uri="{BB962C8B-B14F-4D97-AF65-F5344CB8AC3E}">
        <p14:creationId xmlns:p14="http://schemas.microsoft.com/office/powerpoint/2010/main" val="40265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Đa xử lý không đối xứng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</a:rPr>
              <a:t>1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có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processor truy nhập hàng đợi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thể tắc nghẽn tại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processor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6990D-0C7B-4279-9A4C-1AC6C4FF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52" y="3352800"/>
            <a:ext cx="6591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</a:rPr>
              <a:t>Đa xử lý đối xứng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</a:rPr>
              <a:t>Mỗi</a:t>
            </a:r>
            <a:r>
              <a:rPr lang="en-US" altLang="ja-JP" sz="2400" dirty="0">
                <a:solidFill>
                  <a:schemeClr val="tx1"/>
                </a:solidFill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TT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endParaRPr lang="vi-VN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9291A-F557-4C5F-B647-5BD76E87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3470660"/>
            <a:ext cx="64960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VXL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t/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endParaRPr lang="en-US" altLang="ja-JP" sz="1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549922" y="2354680"/>
            <a:ext cx="4676798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Tồn tại VXL rảnh rỗi với hàng đợi rỗng trong khi VXL khác phải tính toán nhiều</a:t>
            </a:r>
          </a:p>
          <a:p>
            <a:pPr lvl="1" eaLnBrk="1" hangingPunct="1">
              <a:buFont typeface="Wingdings" pitchFamily="2" charset="2"/>
              <a:buChar char="l"/>
            </a:pP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36C5D-E711-4534-A46D-238FD17F1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510"/>
            <a:ext cx="4646091" cy="25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 chung </a:t>
            </a:r>
            <a:r>
              <a:rPr lang="en-US" altLang="ja-JP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(Global queue)</a:t>
            </a: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3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CPU</a:t>
            </a:r>
          </a:p>
          <a:p>
            <a:pPr lvl="3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</a:t>
            </a:r>
            <a:endParaRPr lang="vi-VN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CE273-6FDD-4D37-BAC2-E15BEB7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352800"/>
            <a:ext cx="6400800" cy="29908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495800" y="2354680"/>
            <a:ext cx="4730920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ja-JP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 đề dùng chung cấu trúc dữ liêu (hàng đợi) :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2613" lvl="2" indent="0" eaLnBrk="1" hangingPunct="1">
              <a:buFont typeface="Symbol" pitchFamily="18" charset="2"/>
              <a:buNone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lựa chọn bởi 2 processors hoặc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2613" lvl="2" indent="0" eaLnBrk="1" hangingPunct="1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thất lạc trên hàng đợi</a:t>
            </a:r>
          </a:p>
        </p:txBody>
      </p:sp>
    </p:spTree>
    <p:extLst>
      <p:ext uri="{BB962C8B-B14F-4D97-AF65-F5344CB8AC3E}">
        <p14:creationId xmlns:p14="http://schemas.microsoft.com/office/powerpoint/2010/main" val="30305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5" y="1702218"/>
            <a:ext cx="8820195" cy="4850982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có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có </a:t>
            </a:r>
            <a:r>
              <a:rPr lang="en-US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TT 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thực hiện tại </a:t>
            </a:r>
            <a:r>
              <a:rPr lang="en-US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thời điểm </a:t>
            </a:r>
            <a:endParaRPr lang="en-US" altLang="ja-JP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thực hiện (</a:t>
            </a:r>
            <a:r>
              <a:rPr lang="vi-VN" altLang="ja-JP" sz="2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 dụng VXL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cho tới khi phải chờ đợi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thao tác vào ra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đơn 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trình: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không được sử dụng ⇒Lãng phí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đa 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trình: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 gắng sử dụng CPU (đang rảnh rỗi) cho các 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khác (đang chờ đợi)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nhiều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 sàng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bộ nhớ tại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thời điểm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 chờ,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lại processor để phân cho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processor quan tr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ọ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với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nhiệm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 chuyển CPU giữa các 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khai thác hệ thống hiệu quả hơn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processor là nền tảng trong thiết kế </a:t>
            </a:r>
            <a:r>
              <a:rPr lang="en-US" altLang="ja-JP" sz="2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</a:t>
            </a:r>
            <a:endParaRPr lang="ja-JP" altLang="en-US" sz="2200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Giới thiệu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3.4.</a:t>
            </a:r>
            <a:r>
              <a:rPr lang="vi-VN" altLang="ja-JP" sz="1800" dirty="0"/>
              <a:t> </a:t>
            </a:r>
            <a:r>
              <a:rPr lang="en-US" altLang="ja-JP" sz="1800" dirty="0"/>
              <a:t>Điều phối đa xử lý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2267123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l"/>
            </a:pP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endParaRPr lang="vi-VN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Đa xử lý đối xứng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880B5-C2AB-4453-B3CE-2CEAE999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0" y="2757487"/>
            <a:ext cx="4933950" cy="371475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6915E92-C1F1-4C7A-BF35-BE93E7D4B85A}"/>
              </a:ext>
            </a:extLst>
          </p:cNvPr>
          <p:cNvSpPr txBox="1">
            <a:spLocks/>
          </p:cNvSpPr>
          <p:nvPr/>
        </p:nvSpPr>
        <p:spPr bwMode="auto">
          <a:xfrm>
            <a:off x="4537229" y="2295438"/>
            <a:ext cx="4676798" cy="22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queue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endParaRPr lang="en-US" altLang="ja-JP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CPU 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 queue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ja-JP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endParaRPr lang="vi-VN" altLang="ja-JP" sz="2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6649" y="2057400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1-31 chia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class 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endParaRPr lang="en-US" altLang="ja-JP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sàng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altLang="ja-JP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idle thread</a:t>
            </a:r>
            <a:endParaRPr lang="vi-VN" altLang="ja-JP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11285" y="1702218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class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 PRIORITY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NORMAL PRIORITY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PRIORITY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SetPriorityClass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NORMAL PRIORITY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PRIORITY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22830" y="2057400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class: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NORMAL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NORMAL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CRITICAL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CPU </a:t>
            </a:r>
            <a:r>
              <a:rPr lang="en-US" altLang="ja-JP" sz="20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trong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Windows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05384-835F-474D-B666-4DC1D7EE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819400"/>
            <a:ext cx="8296275" cy="3400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EC229-AE98-4C45-A7DA-83CA4A002EF9}"/>
              </a:ext>
            </a:extLst>
          </p:cNvPr>
          <p:cNvSpPr/>
          <p:nvPr/>
        </p:nvSpPr>
        <p:spPr>
          <a:xfrm>
            <a:off x="211284" y="1868094"/>
            <a:ext cx="6722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1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77924" y="2667000"/>
            <a:ext cx="8743996" cy="2267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3200" dirty="0">
                <a:solidFill>
                  <a:schemeClr val="accent2">
                    <a:lumMod val="50000"/>
                  </a:schemeClr>
                </a:solidFill>
              </a:rPr>
              <a:t>Viết chương trình mô phỏng hàng đợi hồi tiếp đa mức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tập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11286" y="2375880"/>
            <a:ext cx="4857796" cy="4850982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chuỗi luân phiên giữa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tính toán</a:t>
            </a:r>
            <a:r>
              <a:rPr lang="vi-VN" altLang="ja-JP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vào/ra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 chu kỳ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 theo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đợi vào/ra </a:t>
            </a:r>
            <a:endParaRPr lang="en-US" altLang="ja-JP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toán→ đợi vào/ra → tính toán → đợi vào/ra → . . . 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(yêu cầu hệ thống kết thúc thực hiện)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 kỳ thực hiện CPU - I/O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702218"/>
            <a:ext cx="3038475" cy="500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73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229600" cy="1886123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biệt các kiểu 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 trên sự phân bổ thời gian cho các chu kỳ CPU &amp; vào/ra 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toán (CPU-bound process) có vài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CPU dài </a:t>
            </a:r>
            <a:endParaRPr lang="en-US" altLang="ja-JP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 ra (I/0-bound process) có nhiều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 kỳ CPU ngắn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 chọn giải thuật điều phối thích hợp</a:t>
            </a:r>
            <a:endParaRPr lang="ja-JP" alt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6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 kỳ thực hiện CPU - I/O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DE842-6500-4E06-8178-EFFB6987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19673"/>
            <a:ext cx="8201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1695277"/>
            <a:ext cx="8743996" cy="4850982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 chọn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số các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bộ nhớ và </a:t>
            </a:r>
            <a:r>
              <a:rPr lang="vi-VN" altLang="ja-JP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CPU 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nó </a:t>
            </a:r>
            <a:endParaRPr lang="en-US" altLang="ja-JP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 sắp hàng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hàng đợi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đợi FIFO, Hàng đợi ưu tiên, DSLK đơn giản . . .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 định điều phối CPU xảy ra khi 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en-US" altLang="ja-JP" sz="22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ừ t</a:t>
            </a:r>
            <a:r>
              <a:rPr lang="en-US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(y/c vào/ra)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(hết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 sử dụng CPU → ngắt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(hoàn thành vào/ra)</a:t>
            </a:r>
          </a:p>
          <a:p>
            <a:pPr marL="646113" lvl="1" indent="-342900" eaLnBrk="1" hangingPunct="1">
              <a:buFont typeface="+mj-lt"/>
              <a:buAutoNum type="arabicParenR"/>
            </a:pP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 </a:t>
            </a:r>
            <a:r>
              <a:rPr lang="en-US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ết thúc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</a:t>
            </a:r>
            <a:endParaRPr lang="en-US" altLang="ja-JP" sz="2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1&amp;4 ⇒Đ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 trưng dụng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(non-preemptive)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khác ⇒Đ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 dụng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(preemptive)</a:t>
            </a:r>
            <a:endParaRPr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Bộ điều phối CPU</a:t>
            </a:r>
          </a:p>
        </p:txBody>
      </p:sp>
    </p:spTree>
    <p:extLst>
      <p:ext uri="{BB962C8B-B14F-4D97-AF65-F5344CB8AC3E}">
        <p14:creationId xmlns:p14="http://schemas.microsoft.com/office/powerpoint/2010/main" val="23960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2532897"/>
            <a:ext cx="8743996" cy="4013361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không trưng dụng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chiếm CPU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tới khi chủ động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phóng: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nhiệm vụ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sang trạng thái chờ đợi</a:t>
            </a: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đòi hỏi phần cứng đặc biệt (đồng hồ )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dụ: DOS, Win 3.1, Macintosh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</p:spTree>
    <p:extLst>
      <p:ext uri="{BB962C8B-B14F-4D97-AF65-F5344CB8AC3E}">
        <p14:creationId xmlns:p14="http://schemas.microsoft.com/office/powerpoint/2010/main" val="204381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3. Điều phối CPU</a:t>
            </a:r>
            <a:br>
              <a:rPr lang="en-US" altLang="ja-JP" sz="1800" dirty="0"/>
            </a:br>
            <a:r>
              <a:rPr lang="en-US" altLang="ja-JP" sz="1800" dirty="0"/>
              <a:t>             3.1.</a:t>
            </a:r>
            <a:r>
              <a:rPr lang="vi-VN" altLang="ja-JP" sz="1800" dirty="0"/>
              <a:t> C</a:t>
            </a:r>
            <a:r>
              <a:rPr lang="en-US" altLang="ja-JP" sz="1800" dirty="0"/>
              <a:t>ác khái niệm cơ bản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47604" y="2532897"/>
            <a:ext cx="8743996" cy="4013361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vi-VN" altLang="ja-JP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phối trưng dụng </a:t>
            </a:r>
            <a:endParaRPr lang="en-US" altLang="ja-JP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được phép thực hiện trong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 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gian, ngắt 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xuất hiện, bộ điều vận (dispatcher) quyết định phục hồi lại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chọn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vệ CPU khỏi các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"đói-CPU"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dữ liệu dùng chung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đang cập nhật DL thì bị mất CPU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được giao CPU và đọc DL đang cập nhật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dụ: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 nhiệm WinNT, UNIX</a:t>
            </a:r>
            <a:endParaRPr lang="ja-JP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285" y="1168818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 phối trưng dụng và không trưng dụng</a:t>
            </a:r>
          </a:p>
        </p:txBody>
      </p:sp>
    </p:spTree>
    <p:extLst>
      <p:ext uri="{BB962C8B-B14F-4D97-AF65-F5344CB8AC3E}">
        <p14:creationId xmlns:p14="http://schemas.microsoft.com/office/powerpoint/2010/main" val="21401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283F28EC1DB449696E2F29AE54265" ma:contentTypeVersion="10" ma:contentTypeDescription="Create a new document." ma:contentTypeScope="" ma:versionID="47864ffbcb0e162ec0e24379c533fd48">
  <xsd:schema xmlns:xsd="http://www.w3.org/2001/XMLSchema" xmlns:xs="http://www.w3.org/2001/XMLSchema" xmlns:p="http://schemas.microsoft.com/office/2006/metadata/properties" xmlns:ns2="049b0f24-08d8-4edb-bd43-4c9b8d234f39" xmlns:ns3="e88a3939-53e8-4fe4-a153-578d3936af64" targetNamespace="http://schemas.microsoft.com/office/2006/metadata/properties" ma:root="true" ma:fieldsID="9b63d593db19dab1eeb770ce2df1a62d" ns2:_="" ns3:_="">
    <xsd:import namespace="049b0f24-08d8-4edb-bd43-4c9b8d234f39"/>
    <xsd:import namespace="e88a3939-53e8-4fe4-a153-578d3936a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b0f24-08d8-4edb-bd43-4c9b8d234f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a3939-53e8-4fe4-a153-578d3936af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A4D68B-E1BA-4D27-9A9C-8D33EC10BD95}"/>
</file>

<file path=customXml/itemProps2.xml><?xml version="1.0" encoding="utf-8"?>
<ds:datastoreItem xmlns:ds="http://schemas.openxmlformats.org/officeDocument/2006/customXml" ds:itemID="{EF8CB372-E6F4-48DD-9070-6DE275C433E5}"/>
</file>

<file path=customXml/itemProps3.xml><?xml version="1.0" encoding="utf-8"?>
<ds:datastoreItem xmlns:ds="http://schemas.openxmlformats.org/officeDocument/2006/customXml" ds:itemID="{3A653EB1-62B9-4960-8D44-02AE444F3E96}"/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24254</TotalTime>
  <Words>3602</Words>
  <Application>Microsoft Office PowerPoint</Application>
  <PresentationFormat>On-screen Show (4:3)</PresentationFormat>
  <Paragraphs>367</Paragraphs>
  <Slides>45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Candara</vt:lpstr>
      <vt:lpstr>Symbol</vt:lpstr>
      <vt:lpstr>Tahoma</vt:lpstr>
      <vt:lpstr>Times New Roman</vt:lpstr>
      <vt:lpstr>Wingdings</vt:lpstr>
      <vt:lpstr>Waveform</vt:lpstr>
      <vt:lpstr>Hệ Điều Hành (Nguyên lý các hệ điều hành)</vt:lpstr>
      <vt:lpstr>Chương 2 Quản lí tiến trình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3.1. Các khái niệm cơ bản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3.2. Tiêu chuẩn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3.3. Các thuật toán điều phối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             3.4. Điều phối đa xử lý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  <vt:lpstr>Chương 2 Quản lí tiến trình           3. Điều phối CPU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(Nguyên lý các hệ điều hành)</dc:title>
  <dc:creator>Quoc Huy</dc:creator>
  <cp:lastModifiedBy>Do Quoc Huy</cp:lastModifiedBy>
  <cp:revision>425</cp:revision>
  <dcterms:created xsi:type="dcterms:W3CDTF">2017-07-06T08:45:30Z</dcterms:created>
  <dcterms:modified xsi:type="dcterms:W3CDTF">2021-03-30T09:46:25Z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0x010100F72283F28EC1DB449696E2F29AE54265</vt:lpwstr>
  </property>
</Properties>
</file>